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B8711C7-4805-49FA-8577-4C8A286FA028}" type="datetimeFigureOut">
              <a:rPr lang="ar-IQ" smtClean="0"/>
              <a:t>09/06/1439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BF971B-3D7D-4266-B214-38CB68EC784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711C7-4805-49FA-8577-4C8A286FA028}" type="datetimeFigureOut">
              <a:rPr lang="ar-IQ" smtClean="0"/>
              <a:t>09/06/1439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BF971B-3D7D-4266-B214-38CB68EC784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711C7-4805-49FA-8577-4C8A286FA028}" type="datetimeFigureOut">
              <a:rPr lang="ar-IQ" smtClean="0"/>
              <a:t>09/06/1439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BF971B-3D7D-4266-B214-38CB68EC784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711C7-4805-49FA-8577-4C8A286FA028}" type="datetimeFigureOut">
              <a:rPr lang="ar-IQ" smtClean="0"/>
              <a:t>09/06/1439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BF971B-3D7D-4266-B214-38CB68EC784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711C7-4805-49FA-8577-4C8A286FA028}" type="datetimeFigureOut">
              <a:rPr lang="ar-IQ" smtClean="0"/>
              <a:t>09/06/1439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BF971B-3D7D-4266-B214-38CB68EC784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B8711C7-4805-49FA-8577-4C8A286FA028}" type="datetimeFigureOut">
              <a:rPr lang="ar-IQ" smtClean="0"/>
              <a:t>09/06/1439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CBF971B-3D7D-4266-B214-38CB68EC784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B8711C7-4805-49FA-8577-4C8A286FA028}" type="datetimeFigureOut">
              <a:rPr lang="ar-IQ" smtClean="0"/>
              <a:t>09/06/1439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CBF971B-3D7D-4266-B214-38CB68EC784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B8711C7-4805-49FA-8577-4C8A286FA028}" type="datetimeFigureOut">
              <a:rPr lang="ar-IQ" smtClean="0"/>
              <a:t>09/06/1439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CBF971B-3D7D-4266-B214-38CB68EC784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711C7-4805-49FA-8577-4C8A286FA028}" type="datetimeFigureOut">
              <a:rPr lang="ar-IQ" smtClean="0"/>
              <a:t>09/06/1439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CBF971B-3D7D-4266-B214-38CB68EC784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711C7-4805-49FA-8577-4C8A286FA028}" type="datetimeFigureOut">
              <a:rPr lang="ar-IQ" smtClean="0"/>
              <a:t>09/06/1439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CBF971B-3D7D-4266-B214-38CB68EC784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711C7-4805-49FA-8577-4C8A286FA028}" type="datetimeFigureOut">
              <a:rPr lang="ar-IQ" smtClean="0"/>
              <a:t>09/06/1439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CBF971B-3D7D-4266-B214-38CB68EC784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711C7-4805-49FA-8577-4C8A286FA028}" type="datetimeFigureOut">
              <a:rPr lang="ar-IQ" smtClean="0"/>
              <a:t>09/06/1439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CBF971B-3D7D-4266-B214-38CB68EC784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wikipedia.org/wiki/Feminism" TargetMode="External"/><Relationship Id="rId3" Type="http://schemas.openxmlformats.org/officeDocument/2006/relationships/hyperlink" Target="https://en.wikipedia.org/wiki/Stream_of_consciousness_(narrative_mode)" TargetMode="External"/><Relationship Id="rId7" Type="http://schemas.openxmlformats.org/officeDocument/2006/relationships/hyperlink" Target="https://en.wikipedia.org/wiki/Feminist_criticism" TargetMode="External"/><Relationship Id="rId2" Type="http://schemas.openxmlformats.org/officeDocument/2006/relationships/hyperlink" Target="https://en.wikipedia.org/wiki/Modernist_literature" TargetMode="External"/><Relationship Id="rId1" Type="http://schemas.openxmlformats.org/officeDocument/2006/relationships/slideLayout" Target="../slideLayouts/slideLayout1.xml"/><Relationship Id="rId6" Type="http://schemas.openxmlformats.org/officeDocument/2006/relationships/hyperlink" Target="https://en.wikipedia.org/wiki/Victorian_literature" TargetMode="External"/><Relationship Id="rId5" Type="http://schemas.openxmlformats.org/officeDocument/2006/relationships/hyperlink" Target="https://en.wikipedia.org/wiki/English_literature" TargetMode="External"/><Relationship Id="rId4" Type="http://schemas.openxmlformats.org/officeDocument/2006/relationships/hyperlink" Target="https://en.wikipedia.org/wiki/Narratio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Lytton_Strachey" TargetMode="External"/><Relationship Id="rId13" Type="http://schemas.openxmlformats.org/officeDocument/2006/relationships/hyperlink" Target="https://en.wikipedia.org/wiki/Duncan_Grant" TargetMode="External"/><Relationship Id="rId18" Type="http://schemas.openxmlformats.org/officeDocument/2006/relationships/hyperlink" Target="https://en.wikipedia.org/wiki/Bloomsbury_Group" TargetMode="External"/><Relationship Id="rId3" Type="http://schemas.openxmlformats.org/officeDocument/2006/relationships/hyperlink" Target="https://en.wikipedia.org/wiki/University" TargetMode="External"/><Relationship Id="rId7" Type="http://schemas.openxmlformats.org/officeDocument/2006/relationships/hyperlink" Target="https://en.wikipedia.org/wiki/Higher_education" TargetMode="External"/><Relationship Id="rId12" Type="http://schemas.openxmlformats.org/officeDocument/2006/relationships/hyperlink" Target="https://en.wikipedia.org/wiki/Saxon_Sydney-Turner" TargetMode="External"/><Relationship Id="rId17" Type="http://schemas.openxmlformats.org/officeDocument/2006/relationships/hyperlink" Target="https://en.wikipedia.org/wiki/Roger_Fry" TargetMode="External"/><Relationship Id="rId2" Type="http://schemas.openxmlformats.org/officeDocument/2006/relationships/hyperlink" Target="https://en.wikipedia.org/wiki/Boarding_schools" TargetMode="External"/><Relationship Id="rId16" Type="http://schemas.openxmlformats.org/officeDocument/2006/relationships/hyperlink" Target="https://en.wikipedia.org/wiki/David_Garnett" TargetMode="External"/><Relationship Id="rId1" Type="http://schemas.openxmlformats.org/officeDocument/2006/relationships/slideLayout" Target="../slideLayouts/slideLayout2.xml"/><Relationship Id="rId6" Type="http://schemas.openxmlformats.org/officeDocument/2006/relationships/hyperlink" Target="https://en.wikipedia.org/wiki/Tutors" TargetMode="External"/><Relationship Id="rId11" Type="http://schemas.openxmlformats.org/officeDocument/2006/relationships/hyperlink" Target="https://en.wikipedia.org/wiki/E._M._Forster" TargetMode="External"/><Relationship Id="rId5" Type="http://schemas.openxmlformats.org/officeDocument/2006/relationships/hyperlink" Target="https://en.wikipedia.org/wiki/Governesses" TargetMode="External"/><Relationship Id="rId15" Type="http://schemas.openxmlformats.org/officeDocument/2006/relationships/hyperlink" Target="https://en.wikipedia.org/wiki/John_Maynard_Keynes" TargetMode="External"/><Relationship Id="rId10" Type="http://schemas.openxmlformats.org/officeDocument/2006/relationships/hyperlink" Target="https://en.wikipedia.org/wiki/Rupert_Brooke" TargetMode="External"/><Relationship Id="rId4" Type="http://schemas.openxmlformats.org/officeDocument/2006/relationships/hyperlink" Target="https://en.wikipedia.org/wiki/Virginia_Woolf" TargetMode="External"/><Relationship Id="rId9" Type="http://schemas.openxmlformats.org/officeDocument/2006/relationships/hyperlink" Target="https://en.wikipedia.org/wiki/Clive_Bell" TargetMode="External"/><Relationship Id="rId14" Type="http://schemas.openxmlformats.org/officeDocument/2006/relationships/hyperlink" Target="https://en.wikipedia.org/wiki/Leonard_Wool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Vita_Sackville-West" TargetMode="External"/><Relationship Id="rId2" Type="http://schemas.openxmlformats.org/officeDocument/2006/relationships/hyperlink" Target="https://en.wikipedia.org/wiki/Ethos" TargetMode="External"/><Relationship Id="rId1" Type="http://schemas.openxmlformats.org/officeDocument/2006/relationships/slideLayout" Target="../slideLayouts/slideLayout2.xml"/><Relationship Id="rId5" Type="http://schemas.openxmlformats.org/officeDocument/2006/relationships/hyperlink" Target="https://en.wikipedia.org/wiki/Virginia_Woolf" TargetMode="External"/><Relationship Id="rId4" Type="http://schemas.openxmlformats.org/officeDocument/2006/relationships/hyperlink" Target="https://en.wikipedia.org/wiki/Harold_Nicolson"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Shell_shock" TargetMode="External"/><Relationship Id="rId3" Type="http://schemas.openxmlformats.org/officeDocument/2006/relationships/hyperlink" Target="https://en.wikipedia.org/wiki/Nigel_Nicolson" TargetMode="External"/><Relationship Id="rId7" Type="http://schemas.openxmlformats.org/officeDocument/2006/relationships/hyperlink" Target="https://en.wikipedia.org/wiki/George_Savage_(physician)" TargetMode="External"/><Relationship Id="rId2" Type="http://schemas.openxmlformats.org/officeDocument/2006/relationships/hyperlink" Target="https://en.wikipedia.org/wiki/Orlando:_A_Biography" TargetMode="External"/><Relationship Id="rId1" Type="http://schemas.openxmlformats.org/officeDocument/2006/relationships/slideLayout" Target="../slideLayouts/slideLayout2.xml"/><Relationship Id="rId6" Type="http://schemas.openxmlformats.org/officeDocument/2006/relationships/hyperlink" Target="https://en.wikipedia.org/wiki/Mood_swing" TargetMode="External"/><Relationship Id="rId5" Type="http://schemas.openxmlformats.org/officeDocument/2006/relationships/hyperlink" Target="https://en.wikipedia.org/wiki/Mental_health" TargetMode="External"/><Relationship Id="rId4" Type="http://schemas.openxmlformats.org/officeDocument/2006/relationships/hyperlink" Target="https://en.wikipedia.org/wiki/Virginia_Wool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The_Blitz" TargetMode="External"/><Relationship Id="rId2" Type="http://schemas.openxmlformats.org/officeDocument/2006/relationships/hyperlink" Target="https://en.wikipedia.org/wiki/Between_the_Acts" TargetMode="External"/><Relationship Id="rId1" Type="http://schemas.openxmlformats.org/officeDocument/2006/relationships/slideLayout" Target="../slideLayouts/slideLayout2.xml"/><Relationship Id="rId6" Type="http://schemas.openxmlformats.org/officeDocument/2006/relationships/hyperlink" Target="https://en.wikipedia.org/wiki/River_Ouse,_Sussex" TargetMode="External"/><Relationship Id="rId5" Type="http://schemas.openxmlformats.org/officeDocument/2006/relationships/hyperlink" Target="https://en.wikipedia.org/wiki/Roger_Fry" TargetMode="External"/><Relationship Id="rId4" Type="http://schemas.openxmlformats.org/officeDocument/2006/relationships/hyperlink" Target="https://en.wikipedia.org/wiki/Roger_Fry:_A_Biography"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First_World_War" TargetMode="External"/><Relationship Id="rId3" Type="http://schemas.openxmlformats.org/officeDocument/2006/relationships/hyperlink" Target="https://en.wikipedia.org/wiki/Dorothy_Richardson" TargetMode="External"/><Relationship Id="rId7" Type="http://schemas.openxmlformats.org/officeDocument/2006/relationships/hyperlink" Target="https://en.wikipedia.org/wiki/Mrs_Dalloway" TargetMode="External"/><Relationship Id="rId2" Type="http://schemas.openxmlformats.org/officeDocument/2006/relationships/hyperlink" Target="https://en.wikipedia.org/wiki/Marcel_Proust" TargetMode="External"/><Relationship Id="rId1" Type="http://schemas.openxmlformats.org/officeDocument/2006/relationships/slideLayout" Target="../slideLayouts/slideLayout2.xml"/><Relationship Id="rId6" Type="http://schemas.openxmlformats.org/officeDocument/2006/relationships/hyperlink" Target="https://en.wikipedia.org/wiki/Feminist_literary_criticism" TargetMode="External"/><Relationship Id="rId5" Type="http://schemas.openxmlformats.org/officeDocument/2006/relationships/hyperlink" Target="https://en.wikipedia.org/wiki/World_War_II" TargetMode="External"/><Relationship Id="rId10" Type="http://schemas.openxmlformats.org/officeDocument/2006/relationships/hyperlink" Target="https://en.wikipedia.org/wiki/Vita_Sackville-West" TargetMode="External"/><Relationship Id="rId4" Type="http://schemas.openxmlformats.org/officeDocument/2006/relationships/hyperlink" Target="https://en.wikipedia.org/wiki/James_Joyce" TargetMode="External"/><Relationship Id="rId9" Type="http://schemas.openxmlformats.org/officeDocument/2006/relationships/hyperlink" Target="https://en.wikipedia.org/wiki/To_the_Lighthous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Russian_Empire" TargetMode="External"/><Relationship Id="rId2" Type="http://schemas.openxmlformats.org/officeDocument/2006/relationships/hyperlink" Target="https://en.wikipedia.org/wiki/Fyodor_Dostoyevsky" TargetMode="External"/><Relationship Id="rId1" Type="http://schemas.openxmlformats.org/officeDocument/2006/relationships/slideLayout" Target="../slideLayouts/slideLayout2.xml"/><Relationship Id="rId6" Type="http://schemas.openxmlformats.org/officeDocument/2006/relationships/hyperlink" Target="https://en.wikipedia.org/wiki/Henry_David_Thoreau" TargetMode="External"/><Relationship Id="rId5" Type="http://schemas.openxmlformats.org/officeDocument/2006/relationships/hyperlink" Target="https://en.wikipedia.org/wiki/Leo_Tolstoy" TargetMode="External"/><Relationship Id="rId4" Type="http://schemas.openxmlformats.org/officeDocument/2006/relationships/hyperlink" Target="https://en.wikipedia.org/wiki/Anton_Chekho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990656" cy="1440159"/>
          </a:xfrm>
        </p:spPr>
        <p:txBody>
          <a:bodyPr>
            <a:normAutofit/>
          </a:bodyPr>
          <a:lstStyle/>
          <a:p>
            <a:pPr rtl="0"/>
            <a:r>
              <a:rPr lang="en-US" sz="3200" b="1" dirty="0" smtClean="0"/>
              <a:t>Virginia Woolf</a:t>
            </a:r>
            <a:endParaRPr lang="ar-IQ" sz="3200" b="1" dirty="0"/>
          </a:p>
        </p:txBody>
      </p:sp>
      <p:sp>
        <p:nvSpPr>
          <p:cNvPr id="3" name="Subtitle 2"/>
          <p:cNvSpPr>
            <a:spLocks noGrp="1"/>
          </p:cNvSpPr>
          <p:nvPr>
            <p:ph type="subTitle" idx="1"/>
          </p:nvPr>
        </p:nvSpPr>
        <p:spPr>
          <a:xfrm>
            <a:off x="611560" y="1484784"/>
            <a:ext cx="7992888" cy="4680520"/>
          </a:xfrm>
        </p:spPr>
        <p:txBody>
          <a:bodyPr>
            <a:normAutofit/>
          </a:bodyPr>
          <a:lstStyle/>
          <a:p>
            <a:pPr algn="just" rtl="0"/>
            <a:r>
              <a:rPr lang="en-US" sz="2000" b="1" dirty="0" smtClean="0"/>
              <a:t>Adeline Virginia Woolf</a:t>
            </a:r>
            <a:r>
              <a:rPr lang="en-US" sz="2000" dirty="0" smtClean="0"/>
              <a:t> 1882 –1941) was an English writer, who is considered one of the foremost </a:t>
            </a:r>
            <a:r>
              <a:rPr lang="en-US" sz="2000" dirty="0" smtClean="0">
                <a:hlinkClick r:id="rId2" tooltip="Modernist literature"/>
              </a:rPr>
              <a:t>modernist</a:t>
            </a:r>
            <a:r>
              <a:rPr lang="en-US" sz="2000" dirty="0" smtClean="0"/>
              <a:t> authors of the 20th century and a pioneer in the use of </a:t>
            </a:r>
            <a:r>
              <a:rPr lang="en-US" sz="2000" dirty="0" smtClean="0">
                <a:hlinkClick r:id="rId3" tooltip="Stream of consciousness (narrative mode)"/>
              </a:rPr>
              <a:t>stream of consciousness</a:t>
            </a:r>
            <a:r>
              <a:rPr lang="en-US" sz="2000" dirty="0" smtClean="0"/>
              <a:t> as a </a:t>
            </a:r>
            <a:r>
              <a:rPr lang="en-US" sz="2000" dirty="0" smtClean="0">
                <a:hlinkClick r:id="rId4" tooltip="Narration"/>
              </a:rPr>
              <a:t>narrative device</a:t>
            </a:r>
            <a:r>
              <a:rPr lang="en-US" sz="2000" dirty="0" smtClean="0"/>
              <a:t>.</a:t>
            </a:r>
          </a:p>
          <a:p>
            <a:pPr algn="just" rtl="0"/>
            <a:r>
              <a:rPr lang="en-US" sz="2000" dirty="0" smtClean="0"/>
              <a:t>. Having been home-schooled for the most part of her childhood, mostly in </a:t>
            </a:r>
            <a:r>
              <a:rPr lang="en-US" sz="2000" dirty="0" smtClean="0">
                <a:hlinkClick r:id="rId5" tooltip="English literature"/>
              </a:rPr>
              <a:t>English classics</a:t>
            </a:r>
            <a:r>
              <a:rPr lang="en-US" sz="2000" dirty="0" smtClean="0"/>
              <a:t> and </a:t>
            </a:r>
            <a:r>
              <a:rPr lang="en-US" sz="2000" dirty="0" smtClean="0">
                <a:hlinkClick r:id="rId6" tooltip="Victorian literature"/>
              </a:rPr>
              <a:t>Victorian literature</a:t>
            </a:r>
            <a:r>
              <a:rPr lang="en-US" sz="2000" dirty="0" smtClean="0"/>
              <a:t>, Woolf began writing professionally in 1900.</a:t>
            </a:r>
          </a:p>
          <a:p>
            <a:pPr algn="just" rtl="0"/>
            <a:r>
              <a:rPr lang="en-US" sz="2000" dirty="0" smtClean="0"/>
              <a:t>. Woolf became one of the central subjects of the 1970s movement of </a:t>
            </a:r>
            <a:r>
              <a:rPr lang="en-US" sz="2000" dirty="0" smtClean="0">
                <a:hlinkClick r:id="rId7" tooltip="Feminist criticism"/>
              </a:rPr>
              <a:t>feminist criticism</a:t>
            </a:r>
            <a:r>
              <a:rPr lang="en-US" sz="2000" dirty="0" smtClean="0"/>
              <a:t>, and her works have since garnered much attention and widespread commentary for "inspiring </a:t>
            </a:r>
            <a:r>
              <a:rPr lang="en-US" sz="2000" dirty="0" smtClean="0">
                <a:hlinkClick r:id="rId8" tooltip="Feminism"/>
              </a:rPr>
              <a:t>feminism</a:t>
            </a:r>
            <a:r>
              <a:rPr lang="en-US" sz="2000" dirty="0" smtClean="0"/>
              <a:t>“. </a:t>
            </a:r>
          </a:p>
          <a:p>
            <a:pPr algn="just" rtl="0"/>
            <a:r>
              <a:rPr lang="en-US" sz="2000" dirty="0" smtClean="0"/>
              <a:t>. Her works are widely read all over the world and have been translated into more than fifty languages. She suffered from severe bouts of mental illness throughout her life and took her own life by drowning in 1941 at the age of 59.</a:t>
            </a:r>
            <a:endParaRPr lang="ar-IQ"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2400" b="1" dirty="0" smtClean="0"/>
              <a:t>Mrs. Dalloway</a:t>
            </a:r>
            <a:endParaRPr lang="ar-IQ" sz="2400" b="1" dirty="0"/>
          </a:p>
        </p:txBody>
      </p:sp>
      <p:sp>
        <p:nvSpPr>
          <p:cNvPr id="3" name="Content Placeholder 2"/>
          <p:cNvSpPr>
            <a:spLocks noGrp="1"/>
          </p:cNvSpPr>
          <p:nvPr>
            <p:ph idx="1"/>
          </p:nvPr>
        </p:nvSpPr>
        <p:spPr>
          <a:xfrm>
            <a:off x="457200" y="1052736"/>
            <a:ext cx="8291264" cy="5073427"/>
          </a:xfrm>
        </p:spPr>
        <p:txBody>
          <a:bodyPr>
            <a:normAutofit lnSpcReduction="10000"/>
          </a:bodyPr>
          <a:lstStyle/>
          <a:p>
            <a:pPr algn="just" rtl="0"/>
            <a:r>
              <a:rPr lang="en-US" sz="2800" dirty="0" smtClean="0"/>
              <a:t>General speech about the popularity of British fame that got over popularity but because of war, people find hardly opportunities for employment. </a:t>
            </a:r>
            <a:r>
              <a:rPr lang="en-US" sz="2800" smtClean="0"/>
              <a:t>Immigration </a:t>
            </a:r>
            <a:r>
              <a:rPr lang="en-US" sz="2800" dirty="0" smtClean="0"/>
              <a:t>to other countries for both sexes to work there, especially for women.</a:t>
            </a:r>
          </a:p>
          <a:p>
            <a:pPr algn="just" rtl="0"/>
            <a:r>
              <a:rPr lang="en-US" sz="2800" dirty="0" smtClean="0"/>
              <a:t>The novel shows different pictures of life and gossip( celebrating life ( party), and ending life (suicide). </a:t>
            </a:r>
            <a:endParaRPr lang="en-US" sz="2800" dirty="0" smtClean="0"/>
          </a:p>
          <a:p>
            <a:pPr algn="just" rtl="0"/>
            <a:r>
              <a:rPr lang="en-US" sz="2800" dirty="0" smtClean="0"/>
              <a:t>It focuses on woman’s seeking for safety when she decides to marry.</a:t>
            </a:r>
          </a:p>
          <a:p>
            <a:pPr algn="just" rtl="0"/>
            <a:r>
              <a:rPr lang="en-US" sz="2800" dirty="0" smtClean="0"/>
              <a:t>It addresses self, blaming, questioning, arguing.</a:t>
            </a:r>
          </a:p>
          <a:p>
            <a:pPr algn="just" rtl="0"/>
            <a:r>
              <a:rPr lang="en-US" sz="2800" dirty="0" smtClean="0"/>
              <a:t>It contains stream of consciousness. Life contains corruption, lies, cheaters.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850106"/>
          </a:xfrm>
        </p:spPr>
        <p:txBody>
          <a:bodyPr>
            <a:normAutofit/>
          </a:bodyPr>
          <a:lstStyle/>
          <a:p>
            <a:pPr rtl="0"/>
            <a:r>
              <a:rPr lang="en-US" sz="3200" dirty="0" smtClean="0"/>
              <a:t>Virginia Woolf</a:t>
            </a:r>
            <a:endParaRPr lang="ar-IQ" sz="3200" dirty="0"/>
          </a:p>
        </p:txBody>
      </p:sp>
      <p:sp>
        <p:nvSpPr>
          <p:cNvPr id="3" name="Content Placeholder 2"/>
          <p:cNvSpPr>
            <a:spLocks noGrp="1"/>
          </p:cNvSpPr>
          <p:nvPr>
            <p:ph idx="1"/>
          </p:nvPr>
        </p:nvSpPr>
        <p:spPr>
          <a:xfrm>
            <a:off x="457200" y="1052736"/>
            <a:ext cx="8435280" cy="5073427"/>
          </a:xfrm>
        </p:spPr>
        <p:txBody>
          <a:bodyPr>
            <a:normAutofit fontScale="92500" lnSpcReduction="10000"/>
          </a:bodyPr>
          <a:lstStyle/>
          <a:p>
            <a:pPr algn="just" rtl="0"/>
            <a:r>
              <a:rPr lang="en-US" sz="2000" dirty="0" smtClean="0"/>
              <a:t>In the late nineteenth century, education was sharply divided along gender lines. Boys were sent to school, and in upper middle class families such as the Stephens, this involved private boys schools, often </a:t>
            </a:r>
            <a:r>
              <a:rPr lang="en-US" sz="2000" dirty="0" smtClean="0">
                <a:hlinkClick r:id="rId2" tooltip="Boarding schools"/>
              </a:rPr>
              <a:t>boarding schools</a:t>
            </a:r>
            <a:r>
              <a:rPr lang="en-US" sz="2000" dirty="0" smtClean="0"/>
              <a:t>, and </a:t>
            </a:r>
            <a:r>
              <a:rPr lang="en-US" sz="2000" dirty="0" smtClean="0">
                <a:hlinkClick r:id="rId3" tooltip="University"/>
              </a:rPr>
              <a:t>university</a:t>
            </a:r>
            <a:r>
              <a:rPr lang="en-US" sz="2000" dirty="0" smtClean="0"/>
              <a:t>.</a:t>
            </a:r>
            <a:r>
              <a:rPr lang="en-US" sz="2000" baseline="30000" dirty="0" smtClean="0">
                <a:hlinkClick r:id="rId4"/>
              </a:rPr>
              <a:t>[49]</a:t>
            </a:r>
            <a:r>
              <a:rPr lang="en-US" sz="2000" baseline="30000" dirty="0" smtClean="0">
                <a:hlinkClick r:id="rId4"/>
              </a:rPr>
              <a:t>[50]</a:t>
            </a:r>
            <a:r>
              <a:rPr lang="en-US" sz="2000" baseline="30000" dirty="0" smtClean="0">
                <a:hlinkClick r:id="rId4"/>
              </a:rPr>
              <a:t>[51]</a:t>
            </a:r>
            <a:r>
              <a:rPr lang="en-US" sz="2000" dirty="0" smtClean="0"/>
              <a:t> Girls, if they were afforded the luxury of education, received it from their parents, </a:t>
            </a:r>
            <a:r>
              <a:rPr lang="en-US" sz="2000" dirty="0" smtClean="0">
                <a:hlinkClick r:id="rId5" tooltip="Governesses"/>
              </a:rPr>
              <a:t>governesses</a:t>
            </a:r>
            <a:r>
              <a:rPr lang="en-US" sz="2000" dirty="0" smtClean="0"/>
              <a:t> and </a:t>
            </a:r>
            <a:r>
              <a:rPr lang="en-US" sz="2000" dirty="0" smtClean="0">
                <a:hlinkClick r:id="rId6" tooltip="Tutors"/>
              </a:rPr>
              <a:t>tutors</a:t>
            </a:r>
            <a:r>
              <a:rPr lang="en-US" sz="2000" dirty="0" smtClean="0"/>
              <a:t>.</a:t>
            </a:r>
            <a:r>
              <a:rPr lang="en-US" sz="2000" baseline="30000" dirty="0" smtClean="0">
                <a:hlinkClick r:id="rId4"/>
              </a:rPr>
              <a:t>[52]</a:t>
            </a:r>
            <a:r>
              <a:rPr lang="en-US" sz="2000" dirty="0" smtClean="0"/>
              <a:t> Virginia was educated by her parents who shared the duty. </a:t>
            </a:r>
          </a:p>
          <a:p>
            <a:pPr algn="just" rtl="0"/>
            <a:r>
              <a:rPr lang="en-US" sz="2000" dirty="0" smtClean="0"/>
              <a:t>between the ages of 15 and 19 she was able to pursue </a:t>
            </a:r>
            <a:r>
              <a:rPr lang="en-US" sz="2000" dirty="0" smtClean="0">
                <a:hlinkClick r:id="rId7" tooltip="Higher education"/>
              </a:rPr>
              <a:t>higher education</a:t>
            </a:r>
            <a:r>
              <a:rPr lang="en-US" sz="2000" dirty="0" smtClean="0"/>
              <a:t>. She took courses of study, some at degree level, in beginning and advanced Ancient Greek, intermediate Latin and German, together with continental and English history .</a:t>
            </a:r>
          </a:p>
          <a:p>
            <a:pPr algn="just" rtl="0"/>
            <a:r>
              <a:rPr lang="en-US" sz="2000" dirty="0" smtClean="0"/>
              <a:t>Woolf came to know </a:t>
            </a:r>
            <a:r>
              <a:rPr lang="en-US" sz="2000" dirty="0" smtClean="0">
                <a:hlinkClick r:id="rId8" tooltip="Lytton Strachey"/>
              </a:rPr>
              <a:t>Lytton Strachey</a:t>
            </a:r>
            <a:r>
              <a:rPr lang="en-US" sz="2000" dirty="0" smtClean="0"/>
              <a:t>, </a:t>
            </a:r>
            <a:r>
              <a:rPr lang="en-US" sz="2000" dirty="0" smtClean="0">
                <a:hlinkClick r:id="rId9" tooltip="Clive Bell"/>
              </a:rPr>
              <a:t>Clive Bell</a:t>
            </a:r>
            <a:r>
              <a:rPr lang="en-US" sz="2000" dirty="0" smtClean="0"/>
              <a:t>, </a:t>
            </a:r>
            <a:r>
              <a:rPr lang="en-US" sz="2000" dirty="0" smtClean="0">
                <a:hlinkClick r:id="rId10" tooltip="Rupert Brooke"/>
              </a:rPr>
              <a:t>Rupert Brooke</a:t>
            </a:r>
            <a:r>
              <a:rPr lang="en-US" sz="2000" dirty="0" smtClean="0"/>
              <a:t>, </a:t>
            </a:r>
            <a:r>
              <a:rPr lang="en-US" sz="2000" dirty="0" smtClean="0">
                <a:hlinkClick r:id="rId11" tooltip="E. M. Forster"/>
              </a:rPr>
              <a:t>E. M. Forster</a:t>
            </a:r>
            <a:r>
              <a:rPr lang="en-US" sz="2000" dirty="0" smtClean="0"/>
              <a:t>, </a:t>
            </a:r>
            <a:r>
              <a:rPr lang="en-US" sz="2000" dirty="0" smtClean="0">
                <a:hlinkClick r:id="rId12" tooltip="Saxon Sydney-Turner"/>
              </a:rPr>
              <a:t>Saxon Sydney-Turner</a:t>
            </a:r>
            <a:r>
              <a:rPr lang="en-US" sz="2000" dirty="0" smtClean="0"/>
              <a:t>, </a:t>
            </a:r>
            <a:r>
              <a:rPr lang="en-US" sz="2000" dirty="0" smtClean="0">
                <a:hlinkClick r:id="rId13" tooltip="Duncan Grant"/>
              </a:rPr>
              <a:t>Duncan Grant</a:t>
            </a:r>
            <a:r>
              <a:rPr lang="en-US" sz="2000" dirty="0" smtClean="0"/>
              <a:t>, </a:t>
            </a:r>
            <a:r>
              <a:rPr lang="en-US" sz="2000" dirty="0" smtClean="0">
                <a:hlinkClick r:id="rId14" tooltip="Leonard Woolf"/>
              </a:rPr>
              <a:t>Leonard Woolf</a:t>
            </a:r>
            <a:r>
              <a:rPr lang="en-US" sz="2000" dirty="0" smtClean="0"/>
              <a:t>, </a:t>
            </a:r>
            <a:r>
              <a:rPr lang="en-US" sz="2000" dirty="0" smtClean="0">
                <a:hlinkClick r:id="rId15" tooltip="John Maynard Keynes"/>
              </a:rPr>
              <a:t>John Maynard Keynes</a:t>
            </a:r>
            <a:r>
              <a:rPr lang="en-US" sz="2000" dirty="0" smtClean="0"/>
              <a:t>, </a:t>
            </a:r>
            <a:r>
              <a:rPr lang="en-US" sz="2000" dirty="0" smtClean="0">
                <a:hlinkClick r:id="rId16" tooltip="David Garnett"/>
              </a:rPr>
              <a:t>David Garnett</a:t>
            </a:r>
            <a:r>
              <a:rPr lang="en-US" sz="2000" dirty="0" smtClean="0"/>
              <a:t>, and </a:t>
            </a:r>
            <a:r>
              <a:rPr lang="en-US" sz="2000" dirty="0" smtClean="0">
                <a:hlinkClick r:id="rId17" tooltip="Roger Fry"/>
              </a:rPr>
              <a:t>Roger Fry</a:t>
            </a:r>
            <a:r>
              <a:rPr lang="en-US" sz="2000" dirty="0" smtClean="0"/>
              <a:t>, who together formed the nucleus of the intellectual circle of writers and artists known as the </a:t>
            </a:r>
            <a:r>
              <a:rPr lang="en-US" sz="2000" dirty="0" smtClean="0">
                <a:hlinkClick r:id="rId18" tooltip="Bloomsbury Group"/>
              </a:rPr>
              <a:t>Bloomsbury Group</a:t>
            </a:r>
            <a:r>
              <a:rPr lang="en-US" sz="2000" dirty="0" smtClean="0"/>
              <a:t>. </a:t>
            </a:r>
          </a:p>
          <a:p>
            <a:pPr algn="just" rtl="0"/>
            <a:r>
              <a:rPr lang="en-US" sz="2000" dirty="0" smtClean="0"/>
              <a:t>Woolf believed that to break free of a patriarchal society that women writers needed a "room of their own" to develop and often </a:t>
            </a:r>
            <a:r>
              <a:rPr lang="en-US" sz="2000" dirty="0" err="1" smtClean="0"/>
              <a:t>fantasised</a:t>
            </a:r>
            <a:r>
              <a:rPr lang="en-US" sz="2000" dirty="0" smtClean="0"/>
              <a:t> about an "Outsider's Society" where women writers would create a virtual private space for themselves via their writings to develop a feminist critique of society</a:t>
            </a:r>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06090"/>
          </a:xfrm>
        </p:spPr>
        <p:txBody>
          <a:bodyPr>
            <a:normAutofit/>
          </a:bodyPr>
          <a:lstStyle/>
          <a:p>
            <a:pPr rtl="0"/>
            <a:r>
              <a:rPr lang="en-US" sz="2800" dirty="0" smtClean="0"/>
              <a:t>Virginia Woolf</a:t>
            </a:r>
            <a:endParaRPr lang="ar-IQ" sz="2800" dirty="0"/>
          </a:p>
        </p:txBody>
      </p:sp>
      <p:sp>
        <p:nvSpPr>
          <p:cNvPr id="3" name="Content Placeholder 2"/>
          <p:cNvSpPr>
            <a:spLocks noGrp="1"/>
          </p:cNvSpPr>
          <p:nvPr>
            <p:ph idx="1"/>
          </p:nvPr>
        </p:nvSpPr>
        <p:spPr>
          <a:xfrm>
            <a:off x="457200" y="1052736"/>
            <a:ext cx="8435280" cy="5073427"/>
          </a:xfrm>
        </p:spPr>
        <p:txBody>
          <a:bodyPr>
            <a:normAutofit fontScale="70000" lnSpcReduction="20000"/>
          </a:bodyPr>
          <a:lstStyle/>
          <a:p>
            <a:pPr algn="l" rtl="0"/>
            <a:r>
              <a:rPr lang="en-US" sz="2400" dirty="0" smtClean="0"/>
              <a:t>The </a:t>
            </a:r>
            <a:r>
              <a:rPr lang="en-US" sz="2400" dirty="0" smtClean="0">
                <a:hlinkClick r:id="rId2" tooltip="Ethos"/>
              </a:rPr>
              <a:t>ethos</a:t>
            </a:r>
            <a:r>
              <a:rPr lang="en-US" sz="2400" dirty="0" smtClean="0"/>
              <a:t> of the Bloomsbury group encouraged a liberal approach to sexuality, and in 1922 she met the writer and gardener </a:t>
            </a:r>
            <a:r>
              <a:rPr lang="en-US" sz="2400" dirty="0" smtClean="0">
                <a:hlinkClick r:id="rId3" tooltip="Vita Sackville-West"/>
              </a:rPr>
              <a:t>Vita Sackville-West</a:t>
            </a:r>
            <a:r>
              <a:rPr lang="en-US" sz="2400" dirty="0" smtClean="0"/>
              <a:t>, wife of </a:t>
            </a:r>
            <a:r>
              <a:rPr lang="en-US" sz="2400" dirty="0" smtClean="0">
                <a:hlinkClick r:id="rId4" tooltip="Harold Nicolson"/>
              </a:rPr>
              <a:t>Harold Nicolson</a:t>
            </a:r>
            <a:r>
              <a:rPr lang="en-US" sz="2400" dirty="0" smtClean="0"/>
              <a:t>. At the time, Sackville-West was the more successful writer both commercially and critically, and it was not until after Woolf's death that she became considered the better writer. After a tentative start, they began a sexual relationship, which, according to Sackville-West in a letter to her husband, was only twice consummated.</a:t>
            </a:r>
            <a:r>
              <a:rPr lang="en-US" sz="2400" baseline="30000" dirty="0"/>
              <a:t> </a:t>
            </a:r>
            <a:r>
              <a:rPr lang="en-US" sz="2400" dirty="0" smtClean="0"/>
              <a:t>However, Virginia's intimacy with Vita seems to have continued into the early 1930s.</a:t>
            </a:r>
          </a:p>
          <a:p>
            <a:pPr algn="l" rtl="0"/>
            <a:r>
              <a:rPr lang="en-US" sz="2400" dirty="0" smtClean="0"/>
              <a:t>Sackville-West worked tirelessly to lift up Woolf's self-esteem, encouraging her not to view herself as a quasi-reclusive inclined to sickness who should hide herself away from the world, but rather offered praise for her liveliness and sense of wit, her health, her intelligence and achievements as a writer.</a:t>
            </a:r>
            <a:r>
              <a:rPr lang="en-US" sz="2400" baseline="30000" dirty="0" smtClean="0">
                <a:hlinkClick r:id="rId5"/>
              </a:rPr>
              <a:t>[]</a:t>
            </a:r>
            <a:r>
              <a:rPr lang="en-US" sz="2400" dirty="0" smtClean="0"/>
              <a:t> Sackville-West led Woolf to reappraise herself, developing a more positive self-image, and the feeling that her writings were the products of her strengths rather than her weakness.</a:t>
            </a:r>
            <a:r>
              <a:rPr lang="en-US" sz="2400" baseline="30000" dirty="0" smtClean="0">
                <a:hlinkClick r:id="rId5"/>
              </a:rPr>
              <a:t>[]</a:t>
            </a:r>
            <a:r>
              <a:rPr lang="en-US" sz="2400" dirty="0" smtClean="0"/>
              <a:t> Starting at the age of 15, Woolf had believed the diagnosis by her father and his doctor that reading and writing were deleterious to her nervous condition, requiring a regime of physical </a:t>
            </a:r>
            <a:r>
              <a:rPr lang="en-US" sz="2400" dirty="0" err="1" smtClean="0"/>
              <a:t>labour</a:t>
            </a:r>
            <a:r>
              <a:rPr lang="en-US" sz="2400" dirty="0" smtClean="0"/>
              <a:t> such as gardening to prevent a total nervous collapse. This led Woolf to spend much time obsessively engaging in such physical </a:t>
            </a:r>
            <a:r>
              <a:rPr lang="en-US" sz="2400" dirty="0" err="1" smtClean="0"/>
              <a:t>labour</a:t>
            </a:r>
            <a:r>
              <a:rPr lang="en-US" sz="2400" dirty="0" smtClean="0"/>
              <a:t>.</a:t>
            </a:r>
            <a:r>
              <a:rPr lang="en-US" sz="2400" baseline="30000" dirty="0" smtClean="0">
                <a:hlinkClick r:id="rId5"/>
              </a:rPr>
              <a:t>[]</a:t>
            </a:r>
            <a:r>
              <a:rPr lang="en-US" sz="2400" dirty="0" smtClean="0"/>
              <a:t> Sackville-West was the first to argue to Woolf she had been misdiagnosed, and that it was far better to engage in reading and writing to calm her nerves—advice that was taken.</a:t>
            </a:r>
            <a:r>
              <a:rPr lang="en-US" sz="2400" baseline="30000" dirty="0" smtClean="0">
                <a:hlinkClick r:id="rId5"/>
              </a:rPr>
              <a:t>[]</a:t>
            </a:r>
            <a:r>
              <a:rPr lang="en-US" sz="2400" dirty="0" smtClean="0"/>
              <a:t> Under the influence of Sackville-West, Woolf learned to deal with her nervous ailments by switching between various forms of intellectual activities such as reading, writing and book reviews, instead of spending her time in physical activities that sapped her strength and worsened her nerves.</a:t>
            </a:r>
            <a:endParaRPr lang="ar-IQ"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2800" dirty="0" smtClean="0"/>
              <a:t>Virginia Woolf</a:t>
            </a:r>
            <a:endParaRPr lang="ar-IQ" sz="2800" dirty="0"/>
          </a:p>
        </p:txBody>
      </p:sp>
      <p:sp>
        <p:nvSpPr>
          <p:cNvPr id="3" name="Content Placeholder 2"/>
          <p:cNvSpPr>
            <a:spLocks noGrp="1"/>
          </p:cNvSpPr>
          <p:nvPr>
            <p:ph idx="1"/>
          </p:nvPr>
        </p:nvSpPr>
        <p:spPr>
          <a:xfrm>
            <a:off x="457200" y="1124744"/>
            <a:ext cx="8363272" cy="5001419"/>
          </a:xfrm>
        </p:spPr>
        <p:txBody>
          <a:bodyPr>
            <a:normAutofit fontScale="92500" lnSpcReduction="20000"/>
          </a:bodyPr>
          <a:lstStyle/>
          <a:p>
            <a:pPr algn="just" rtl="0"/>
            <a:r>
              <a:rPr lang="en-US" sz="2000" dirty="0" smtClean="0"/>
              <a:t>In 1928, Woolf presented Sackville-West with </a:t>
            </a:r>
            <a:r>
              <a:rPr lang="en-US" sz="2000" i="1" dirty="0" smtClean="0">
                <a:hlinkClick r:id="rId2" tooltip="Orlando: A Biography"/>
              </a:rPr>
              <a:t>Orlando</a:t>
            </a:r>
            <a:r>
              <a:rPr lang="en-US" sz="2000" dirty="0" smtClean="0"/>
              <a:t>, a fantastical biography in which the eponymous hero's life spans three centuries and both sexes. </a:t>
            </a:r>
            <a:r>
              <a:rPr lang="en-US" sz="2000" dirty="0" smtClean="0">
                <a:hlinkClick r:id="rId3" tooltip="Nigel Nicolson"/>
              </a:rPr>
              <a:t>Nigel Nicolson</a:t>
            </a:r>
            <a:r>
              <a:rPr lang="en-US" sz="2000" dirty="0" smtClean="0"/>
              <a:t>, Vita Sackville-West's son, wrote, "The effect of Vita on Virginia is all contained in </a:t>
            </a:r>
            <a:r>
              <a:rPr lang="en-US" sz="2000" i="1" dirty="0" smtClean="0"/>
              <a:t>Orlando</a:t>
            </a:r>
            <a:r>
              <a:rPr lang="en-US" sz="2000" dirty="0" smtClean="0"/>
              <a:t>, the longest and most charming love letter in literature, in which she explores Vita, weaves her in and out of the centuries, tosses her from one sex to the other, plays with her, dresses her in furs, lace and emeralds, teases her, flirts with her, drops a veil of mist around her."</a:t>
            </a:r>
            <a:r>
              <a:rPr lang="en-US" sz="2000" baseline="30000" dirty="0" smtClean="0">
                <a:hlinkClick r:id="rId4"/>
              </a:rPr>
              <a:t>[]</a:t>
            </a:r>
            <a:r>
              <a:rPr lang="en-US" sz="2000" dirty="0" smtClean="0"/>
              <a:t> After their affair ended, the two women remained friends until Woolf's death in 1941.</a:t>
            </a:r>
          </a:p>
          <a:p>
            <a:pPr algn="just" rtl="0"/>
            <a:r>
              <a:rPr lang="en-US" sz="2000" dirty="0" smtClean="0"/>
              <a:t>Much examination has been made of Woolf's </a:t>
            </a:r>
            <a:r>
              <a:rPr lang="en-US" sz="2000" dirty="0" smtClean="0">
                <a:hlinkClick r:id="rId5" tooltip="Mental health"/>
              </a:rPr>
              <a:t>mental health</a:t>
            </a:r>
            <a:r>
              <a:rPr lang="en-US" sz="2000" dirty="0" smtClean="0"/>
              <a:t>. Throughout her life, Woolf suffered by periodic </a:t>
            </a:r>
            <a:r>
              <a:rPr lang="en-US" sz="2000" dirty="0" smtClean="0">
                <a:hlinkClick r:id="rId6" tooltip="Mood swing"/>
              </a:rPr>
              <a:t>mood swings</a:t>
            </a:r>
            <a:r>
              <a:rPr lang="en-US" sz="2000" dirty="0" smtClean="0"/>
              <a:t> and associated illnesses. She spent three short periods in 1910, 1912 and 1913 at Burley House. The death of her father in 1904 provoked her most alarming collapse and she was briefly </a:t>
            </a:r>
            <a:r>
              <a:rPr lang="en-US" sz="2000" dirty="0" err="1" smtClean="0"/>
              <a:t>institutionalised</a:t>
            </a:r>
            <a:r>
              <a:rPr lang="en-US" sz="2000" dirty="0" smtClean="0"/>
              <a:t> under the care of her father's friend, the eminent psychiatrist </a:t>
            </a:r>
            <a:r>
              <a:rPr lang="en-US" sz="2000" dirty="0" smtClean="0">
                <a:hlinkClick r:id="rId7" tooltip="George Savage (physician)"/>
              </a:rPr>
              <a:t>George Savage</a:t>
            </a:r>
            <a:r>
              <a:rPr lang="en-US" sz="2000" dirty="0" smtClean="0"/>
              <a:t>. Savage blamed her education, frowned on by many at the time as unsuitable for women for her illness.</a:t>
            </a:r>
          </a:p>
          <a:p>
            <a:pPr algn="just" rtl="0"/>
            <a:r>
              <a:rPr lang="en-US" sz="2000" dirty="0" smtClean="0"/>
              <a:t>Woolf is described as having a confrontational relationship with her doctors, and possibly being a woman who is a "victim of male medicine", referring to the contemporary relative lack of understanding about mental illness. Woolf's fiction is also studied for its insight into </a:t>
            </a:r>
            <a:r>
              <a:rPr lang="en-US" sz="2000" dirty="0" smtClean="0">
                <a:hlinkClick r:id="rId8" tooltip="Shell shock"/>
              </a:rPr>
              <a:t>shell shock</a:t>
            </a:r>
            <a:r>
              <a:rPr lang="en-US" sz="2000" dirty="0" smtClean="0"/>
              <a:t>, war, witchcraft,</a:t>
            </a:r>
            <a:r>
              <a:rPr lang="en-US" sz="2000" baseline="30000" dirty="0"/>
              <a:t> </a:t>
            </a:r>
            <a:r>
              <a:rPr lang="en-US" sz="2000" dirty="0" smtClean="0"/>
              <a:t>class and modern British society.</a:t>
            </a:r>
            <a:endParaRPr lang="ar-IQ"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850106"/>
          </a:xfrm>
        </p:spPr>
        <p:txBody>
          <a:bodyPr>
            <a:normAutofit/>
          </a:bodyPr>
          <a:lstStyle/>
          <a:p>
            <a:pPr rtl="0"/>
            <a:r>
              <a:rPr lang="en-US" sz="2800" dirty="0" smtClean="0"/>
              <a:t>Virginia Woolf</a:t>
            </a:r>
            <a:endParaRPr lang="ar-IQ" sz="2800" dirty="0"/>
          </a:p>
        </p:txBody>
      </p:sp>
      <p:sp>
        <p:nvSpPr>
          <p:cNvPr id="3" name="Content Placeholder 2"/>
          <p:cNvSpPr>
            <a:spLocks noGrp="1"/>
          </p:cNvSpPr>
          <p:nvPr>
            <p:ph idx="1"/>
          </p:nvPr>
        </p:nvSpPr>
        <p:spPr>
          <a:xfrm>
            <a:off x="457200" y="1052736"/>
            <a:ext cx="8291264" cy="5073427"/>
          </a:xfrm>
        </p:spPr>
        <p:txBody>
          <a:bodyPr>
            <a:normAutofit lnSpcReduction="10000"/>
          </a:bodyPr>
          <a:lstStyle/>
          <a:p>
            <a:pPr algn="just" rtl="0"/>
            <a:r>
              <a:rPr lang="en-US" sz="2400" dirty="0" smtClean="0"/>
              <a:t>After completing the manuscript of her last novel </a:t>
            </a:r>
            <a:r>
              <a:rPr lang="en-US" sz="2400" i="1" dirty="0" smtClean="0">
                <a:hlinkClick r:id="rId2" tooltip="Between the Acts"/>
              </a:rPr>
              <a:t>Between the Acts</a:t>
            </a:r>
            <a:r>
              <a:rPr lang="en-US" sz="2400" dirty="0" smtClean="0"/>
              <a:t>, Woolf fell into a depression similar to that which she had earlier experienced. The onset of World War II, the destruction of her London home during </a:t>
            </a:r>
            <a:r>
              <a:rPr lang="en-US" sz="2400" dirty="0" smtClean="0">
                <a:hlinkClick r:id="rId3" tooltip="The Blitz"/>
              </a:rPr>
              <a:t>the Blitz</a:t>
            </a:r>
            <a:r>
              <a:rPr lang="en-US" sz="2400" dirty="0" smtClean="0"/>
              <a:t>, and the cool reception given to </a:t>
            </a:r>
            <a:r>
              <a:rPr lang="en-US" sz="2400" dirty="0" smtClean="0">
                <a:hlinkClick r:id="rId4" tooltip="Roger Fry: A Biography"/>
              </a:rPr>
              <a:t>her biography</a:t>
            </a:r>
            <a:r>
              <a:rPr lang="en-US" sz="2400" dirty="0" smtClean="0"/>
              <a:t> of her late friend </a:t>
            </a:r>
            <a:r>
              <a:rPr lang="en-US" sz="2400" dirty="0" smtClean="0">
                <a:hlinkClick r:id="rId5" tooltip="Roger Fry"/>
              </a:rPr>
              <a:t>Roger Fry</a:t>
            </a:r>
            <a:r>
              <a:rPr lang="en-US" sz="2400" dirty="0" smtClean="0"/>
              <a:t> all worsened her condition until she was unable to work.</a:t>
            </a:r>
            <a:r>
              <a:rPr lang="en-US" sz="2400" baseline="30000" dirty="0"/>
              <a:t> </a:t>
            </a:r>
            <a:r>
              <a:rPr lang="en-US" sz="2400" dirty="0" smtClean="0"/>
              <a:t>When Leonard enlisted in the Home Guard, Virginia disapproved. She criticized her husband for wearing what she considered to be the silly uniform of the Home Guard. After World War II began, Woolf's diary indicates that she was obsessed with death, which figured more and more as her mood darkened.</a:t>
            </a:r>
            <a:r>
              <a:rPr lang="en-US" sz="2400" baseline="30000" dirty="0"/>
              <a:t> </a:t>
            </a:r>
            <a:r>
              <a:rPr lang="en-US" sz="2400" dirty="0" smtClean="0"/>
              <a:t>On 28 March 1941, Woolf drowned herself by filling her overcoat pockets with stones and walking into the </a:t>
            </a:r>
            <a:r>
              <a:rPr lang="en-US" sz="2400" dirty="0" smtClean="0">
                <a:hlinkClick r:id="rId6" tooltip="River Ouse, Sussex"/>
              </a:rPr>
              <a:t>River </a:t>
            </a:r>
            <a:r>
              <a:rPr lang="en-US" sz="2400" dirty="0" err="1" smtClean="0">
                <a:hlinkClick r:id="rId6" tooltip="River Ouse, Sussex"/>
              </a:rPr>
              <a:t>Ouse</a:t>
            </a:r>
            <a:r>
              <a:rPr lang="en-US" sz="2400" dirty="0" smtClean="0"/>
              <a:t> near her home.</a:t>
            </a:r>
            <a:r>
              <a:rPr lang="en-US" sz="2400" baseline="30000" dirty="0"/>
              <a:t> </a:t>
            </a:r>
            <a:r>
              <a:rPr lang="en-US" sz="2400" dirty="0" smtClean="0"/>
              <a:t>Her body was not found until 18 April.</a:t>
            </a:r>
          </a:p>
          <a:p>
            <a:pPr algn="just" rtl="0"/>
            <a:endParaRPr lang="ar-IQ"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2400" b="1" dirty="0" smtClean="0"/>
              <a:t>Virginia’s Works</a:t>
            </a:r>
            <a:endParaRPr lang="ar-IQ" sz="2400" b="1" dirty="0"/>
          </a:p>
        </p:txBody>
      </p:sp>
      <p:sp>
        <p:nvSpPr>
          <p:cNvPr id="3" name="Content Placeholder 2"/>
          <p:cNvSpPr>
            <a:spLocks noGrp="1"/>
          </p:cNvSpPr>
          <p:nvPr>
            <p:ph idx="1"/>
          </p:nvPr>
        </p:nvSpPr>
        <p:spPr>
          <a:xfrm>
            <a:off x="457200" y="1052736"/>
            <a:ext cx="8507288" cy="5073427"/>
          </a:xfrm>
        </p:spPr>
        <p:txBody>
          <a:bodyPr>
            <a:normAutofit fontScale="77500" lnSpcReduction="20000"/>
          </a:bodyPr>
          <a:lstStyle/>
          <a:p>
            <a:pPr algn="just" rtl="0"/>
            <a:r>
              <a:rPr lang="en-US" sz="2400" dirty="0" smtClean="0"/>
              <a:t>Woolf is a major novelist and one of the pioneers among modernist writers using stream of consciousness as a narrative device, alongside her contemporaries </a:t>
            </a:r>
            <a:r>
              <a:rPr lang="en-US" sz="2400" dirty="0" smtClean="0">
                <a:hlinkClick r:id="rId2" tooltip="Marcel Proust"/>
              </a:rPr>
              <a:t>Marcel Proust</a:t>
            </a:r>
            <a:r>
              <a:rPr lang="en-US" sz="2400" dirty="0" smtClean="0"/>
              <a:t>, </a:t>
            </a:r>
            <a:r>
              <a:rPr lang="en-US" sz="2400" dirty="0" smtClean="0">
                <a:hlinkClick r:id="rId3" tooltip="Dorothy Richardson"/>
              </a:rPr>
              <a:t>Dorothy Richardson</a:t>
            </a:r>
            <a:r>
              <a:rPr lang="en-US" sz="2400" dirty="0" smtClean="0"/>
              <a:t> and </a:t>
            </a:r>
            <a:r>
              <a:rPr lang="en-US" sz="2400" dirty="0" smtClean="0">
                <a:hlinkClick r:id="rId4" tooltip="James Joyce"/>
              </a:rPr>
              <a:t>James Joyce</a:t>
            </a:r>
            <a:r>
              <a:rPr lang="en-US" sz="2400" dirty="0" smtClean="0"/>
              <a:t>.</a:t>
            </a:r>
            <a:r>
              <a:rPr lang="en-US" sz="2400" baseline="30000" dirty="0"/>
              <a:t> </a:t>
            </a:r>
            <a:r>
              <a:rPr lang="en-US" sz="2400" dirty="0" smtClean="0"/>
              <a:t>Woolf's reputation declined sharply after </a:t>
            </a:r>
            <a:r>
              <a:rPr lang="en-US" sz="2400" dirty="0" smtClean="0">
                <a:hlinkClick r:id="rId5" tooltip="World War II"/>
              </a:rPr>
              <a:t>World War II</a:t>
            </a:r>
            <a:r>
              <a:rPr lang="en-US" sz="2400" dirty="0" smtClean="0"/>
              <a:t>, but her importance was re-established with the growth of </a:t>
            </a:r>
            <a:r>
              <a:rPr lang="en-US" sz="2400" dirty="0" smtClean="0">
                <a:hlinkClick r:id="rId6" tooltip="Feminist literary criticism"/>
              </a:rPr>
              <a:t>feminist criticism</a:t>
            </a:r>
            <a:r>
              <a:rPr lang="en-US" sz="2400" dirty="0" smtClean="0"/>
              <a:t> in the 1970s.</a:t>
            </a:r>
          </a:p>
          <a:p>
            <a:pPr algn="just" rtl="0"/>
            <a:r>
              <a:rPr lang="en-US" sz="2400" dirty="0" smtClean="0"/>
              <a:t>"The intensity of Virginia Woolf's poetic vision elevates the ordinary, sometimes banal settings"—often wartime environments—"of most of her novels". </a:t>
            </a:r>
            <a:r>
              <a:rPr lang="en-US" sz="2400" i="1" dirty="0" err="1" smtClean="0">
                <a:hlinkClick r:id="rId7" tooltip="Mrs Dalloway"/>
              </a:rPr>
              <a:t>Mrs</a:t>
            </a:r>
            <a:r>
              <a:rPr lang="en-US" sz="2400" i="1" dirty="0" smtClean="0">
                <a:hlinkClick r:id="rId7" tooltip="Mrs Dalloway"/>
              </a:rPr>
              <a:t> Dalloway</a:t>
            </a:r>
            <a:r>
              <a:rPr lang="en-US" sz="2400" dirty="0" smtClean="0"/>
              <a:t> (1925) centers on the efforts of Clarissa Dalloway, a middle-aged society woman, to organize a party, even as her life is paralleled with that of </a:t>
            </a:r>
            <a:r>
              <a:rPr lang="en-US" sz="2400" dirty="0" err="1" smtClean="0"/>
              <a:t>Septimus</a:t>
            </a:r>
            <a:r>
              <a:rPr lang="en-US" sz="2400" dirty="0" smtClean="0"/>
              <a:t> Warren Smith, a working-class veteran who has returned from the </a:t>
            </a:r>
            <a:r>
              <a:rPr lang="en-US" sz="2400" dirty="0" smtClean="0">
                <a:hlinkClick r:id="rId8" tooltip="First World War"/>
              </a:rPr>
              <a:t>First World War</a:t>
            </a:r>
            <a:r>
              <a:rPr lang="en-US" sz="2400" dirty="0" smtClean="0"/>
              <a:t> bearing deep psychological scars.</a:t>
            </a:r>
          </a:p>
          <a:p>
            <a:pPr algn="just" rtl="0"/>
            <a:r>
              <a:rPr lang="en-US" sz="2400" dirty="0" smtClean="0"/>
              <a:t>"</a:t>
            </a:r>
            <a:r>
              <a:rPr lang="en-US" sz="2400" i="1" dirty="0" smtClean="0">
                <a:hlinkClick r:id="rId9" tooltip="To the Lighthouse"/>
              </a:rPr>
              <a:t>To the Lighthouse</a:t>
            </a:r>
            <a:r>
              <a:rPr lang="en-US" sz="2400" dirty="0" smtClean="0"/>
              <a:t> (1927) is set on two days ten years apart. The plot centers on the Ramsay family's anticipation of and reflection upon a visit to a lighthouse and the connected familial tensions. One of the primary themes of the novel is the struggle in the creative process that beset painter Lily Briscoe while she struggles to paint in the midst of the family drama. The novel is also a meditation upon the lives of a nation's inhabitants in the midst of war, and of the people left behind.</a:t>
            </a:r>
          </a:p>
          <a:p>
            <a:pPr algn="just" rtl="0"/>
            <a:r>
              <a:rPr lang="en-US" sz="2400" i="1" u="sng" dirty="0" smtClean="0">
                <a:solidFill>
                  <a:srgbClr val="0070C0"/>
                </a:solidFill>
              </a:rPr>
              <a:t>Orlando</a:t>
            </a:r>
            <a:r>
              <a:rPr lang="en-US" sz="2400" dirty="0" smtClean="0"/>
              <a:t> </a:t>
            </a:r>
            <a:r>
              <a:rPr lang="en-US" sz="2000" dirty="0" smtClean="0"/>
              <a:t>(1928) is one of Virginia Woolf's lightest novels. A </a:t>
            </a:r>
            <a:r>
              <a:rPr lang="en-US" sz="2000" dirty="0" err="1" smtClean="0"/>
              <a:t>parodic</a:t>
            </a:r>
            <a:r>
              <a:rPr lang="en-US" sz="2000" dirty="0" smtClean="0"/>
              <a:t> biography of a young nobleman who lives for three centuries without ageing much past thirty (but who does abruptly turn into a woman), the book is in part a portrait of Woolf's lover </a:t>
            </a:r>
            <a:r>
              <a:rPr lang="en-US" sz="2000" dirty="0" smtClean="0">
                <a:hlinkClick r:id="rId10" tooltip="Vita Sackville-West"/>
              </a:rPr>
              <a:t>Vita Sackville-West</a:t>
            </a:r>
            <a:r>
              <a:rPr lang="en-US" sz="2000" dirty="0" smtClean="0"/>
              <a:t>. It was meant to console Vita for the loss of her ancestral home. </a:t>
            </a:r>
            <a:endParaRPr lang="ar-IQ"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850106"/>
          </a:xfrm>
        </p:spPr>
        <p:txBody>
          <a:bodyPr>
            <a:normAutofit/>
          </a:bodyPr>
          <a:lstStyle/>
          <a:p>
            <a:pPr rtl="0"/>
            <a:r>
              <a:rPr lang="en-US" sz="2400" b="1" dirty="0" smtClean="0"/>
              <a:t>Virginia Under Influence</a:t>
            </a:r>
            <a:endParaRPr lang="ar-IQ" sz="2400" b="1" dirty="0"/>
          </a:p>
        </p:txBody>
      </p:sp>
      <p:sp>
        <p:nvSpPr>
          <p:cNvPr id="3" name="Content Placeholder 2"/>
          <p:cNvSpPr>
            <a:spLocks noGrp="1"/>
          </p:cNvSpPr>
          <p:nvPr>
            <p:ph idx="1"/>
          </p:nvPr>
        </p:nvSpPr>
        <p:spPr>
          <a:xfrm>
            <a:off x="457200" y="1124744"/>
            <a:ext cx="8363272" cy="5001419"/>
          </a:xfrm>
        </p:spPr>
        <p:txBody>
          <a:bodyPr>
            <a:normAutofit fontScale="70000" lnSpcReduction="20000"/>
          </a:bodyPr>
          <a:lstStyle/>
          <a:p>
            <a:pPr algn="just" rtl="0"/>
            <a:r>
              <a:rPr lang="en-US" sz="2400" dirty="0" smtClean="0"/>
              <a:t>A major influence on Woolf from 1912 onward was Russian literature as Woolf adopted the aesthetic conventions of Russian literature. The style of </a:t>
            </a:r>
            <a:r>
              <a:rPr lang="en-US" sz="2400" dirty="0" smtClean="0">
                <a:hlinkClick r:id="rId2" tooltip="Fyodor Dostoyevsky"/>
              </a:rPr>
              <a:t>Fyodor Dostoyevsky</a:t>
            </a:r>
            <a:r>
              <a:rPr lang="en-US" sz="2400" dirty="0" smtClean="0"/>
              <a:t> with his depiction of a fluid mind in operation helped to influence Woolf's writings about a "discontinuous writing process", though Woolf objected to Dostoyevsky's obsession with "psychological extremity" in his characters together with his right-wing, monarchist politics as Dostoyevsky was an ardent supporter of the autocracy of the </a:t>
            </a:r>
            <a:r>
              <a:rPr lang="en-US" sz="2400" dirty="0" smtClean="0">
                <a:hlinkClick r:id="rId3" tooltip="Russian Empire"/>
              </a:rPr>
              <a:t>Russian Empire</a:t>
            </a:r>
            <a:r>
              <a:rPr lang="en-US" sz="2400" dirty="0" smtClean="0"/>
              <a:t>. In contrast to her objections to Dostoyevsky's "exaggerated emotional pitch", Woolf found much to admire in the work of </a:t>
            </a:r>
            <a:r>
              <a:rPr lang="en-US" sz="2400" dirty="0" smtClean="0">
                <a:hlinkClick r:id="rId4" tooltip="Anton Chekhov"/>
              </a:rPr>
              <a:t>Anton Chekhov</a:t>
            </a:r>
            <a:r>
              <a:rPr lang="en-US" sz="2400" dirty="0" smtClean="0"/>
              <a:t> and </a:t>
            </a:r>
            <a:r>
              <a:rPr lang="en-US" sz="2400" dirty="0" smtClean="0">
                <a:hlinkClick r:id="rId5" tooltip="Leo Tolstoy"/>
              </a:rPr>
              <a:t>Leo Tolstoy</a:t>
            </a:r>
            <a:r>
              <a:rPr lang="en-US" sz="2400" dirty="0" smtClean="0"/>
              <a:t>.  Woolf admired Chekhov for his stories of ordinary people living their lives, doing banal things and plots that had no neat endings. From Tolstoy, Woolf drew lessons about how a novelist should depict a character's psychological state and the interior tension within. </a:t>
            </a:r>
          </a:p>
          <a:p>
            <a:pPr algn="just" rtl="0"/>
            <a:r>
              <a:rPr lang="en-US" sz="2400" dirty="0" smtClean="0"/>
              <a:t>Another influence on Woolf was the American writer </a:t>
            </a:r>
            <a:r>
              <a:rPr lang="en-US" sz="2400" dirty="0" smtClean="0">
                <a:hlinkClick r:id="rId6" tooltip="Henry David Thoreau"/>
              </a:rPr>
              <a:t>Henry David Thoreau</a:t>
            </a:r>
            <a:r>
              <a:rPr lang="en-US" sz="2400" dirty="0" smtClean="0"/>
              <a:t>, with Woolf writing in a 1917 essay that her aim as a writer was to follow Thoreau by capturing "the moment, to burn always with this hard, gem-like flame" while praising Thoreau for his statement "The millions are awake enough for physical labor, but only one in hundreds of millions is awake enough to a poetic or divine life. To be awake is to be alive".</a:t>
            </a:r>
            <a:r>
              <a:rPr lang="en-US" sz="2400" baseline="30000" dirty="0"/>
              <a:t> </a:t>
            </a:r>
            <a:r>
              <a:rPr lang="en-US" sz="2400" dirty="0" smtClean="0"/>
              <a:t>Woolf praised Thoreau for his "simplicity" in finding "a way for settling free the delicate and complicated machinery of the soul". Like Thoreau, Woolf believed that it was silence that set the mind free to really contemplate and understand the world.</a:t>
            </a:r>
            <a:r>
              <a:rPr lang="en-US" sz="2400" baseline="30000" dirty="0"/>
              <a:t> </a:t>
            </a:r>
            <a:r>
              <a:rPr lang="en-US" sz="2400" dirty="0" smtClean="0"/>
              <a:t>Woolf and Thoreau were both concerned with the difficulty of human relationships in the modern age.</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2800" dirty="0" smtClean="0"/>
              <a:t>Mrs. Dalloway</a:t>
            </a:r>
            <a:endParaRPr lang="ar-IQ" sz="2800" dirty="0"/>
          </a:p>
        </p:txBody>
      </p:sp>
      <p:sp>
        <p:nvSpPr>
          <p:cNvPr id="3" name="Content Placeholder 2"/>
          <p:cNvSpPr>
            <a:spLocks noGrp="1"/>
          </p:cNvSpPr>
          <p:nvPr>
            <p:ph idx="1"/>
          </p:nvPr>
        </p:nvSpPr>
        <p:spPr>
          <a:xfrm>
            <a:off x="457200" y="1268760"/>
            <a:ext cx="8291264" cy="4857403"/>
          </a:xfrm>
        </p:spPr>
        <p:txBody>
          <a:bodyPr>
            <a:normAutofit fontScale="85000" lnSpcReduction="10000"/>
          </a:bodyPr>
          <a:lstStyle/>
          <a:p>
            <a:pPr algn="just" rtl="0"/>
            <a:r>
              <a:rPr lang="en-US" sz="2400" dirty="0" smtClean="0"/>
              <a:t>It stars with the scene of war. It shows how human life is spoiled by war.</a:t>
            </a:r>
          </a:p>
          <a:p>
            <a:pPr algn="just" rtl="0"/>
            <a:r>
              <a:rPr lang="en-US" sz="2400" dirty="0" smtClean="0"/>
              <a:t>It has flash back of funny detailed and happy moments</a:t>
            </a:r>
          </a:p>
          <a:p>
            <a:pPr algn="just" rtl="0"/>
            <a:r>
              <a:rPr lang="en-US" sz="2400" dirty="0" smtClean="0"/>
              <a:t>The present time shows the results and sequences f war upon people ( death, crime, handicap people, crafts, words of killing, mental conflicts, events that wished not to come again).</a:t>
            </a:r>
          </a:p>
          <a:p>
            <a:pPr algn="just" rtl="0"/>
            <a:r>
              <a:rPr lang="en-US" sz="2400" dirty="0" smtClean="0"/>
              <a:t>Calling for women’s rights such as to abolish for the right of property( to find a society to abolish for the private property).</a:t>
            </a:r>
          </a:p>
          <a:p>
            <a:pPr algn="just" rtl="0"/>
            <a:r>
              <a:rPr lang="en-US" sz="2400" dirty="0" smtClean="0"/>
              <a:t>It contains impressions such as marriage is a catastrophe to woman. Woman, Clarissa, frightens to be with a man in love affair, yet she prefers to love a girl friend rather. </a:t>
            </a:r>
          </a:p>
          <a:p>
            <a:pPr algn="just" rtl="0"/>
            <a:r>
              <a:rPr lang="en-US" sz="2400" dirty="0" smtClean="0"/>
              <a:t>Even in dancing party, Clarissa prefers to dance with her friend and to be kissed by her.</a:t>
            </a:r>
          </a:p>
          <a:p>
            <a:pPr algn="just" rtl="0"/>
            <a:r>
              <a:rPr lang="en-US" sz="2400" dirty="0" smtClean="0"/>
              <a:t>She refuses to be exploited by man. She rejects that selfishness in man.</a:t>
            </a:r>
          </a:p>
          <a:p>
            <a:pPr algn="just" rtl="0"/>
            <a:r>
              <a:rPr lang="en-US" sz="2400" dirty="0" smtClean="0"/>
              <a:t>Virtue of woman is important as habits that Clarissa prevents herself to talk to a woman who is pregnant before marriage.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2800" b="1" dirty="0" smtClean="0"/>
              <a:t>Mrs. Dalloway</a:t>
            </a:r>
            <a:endParaRPr lang="ar-IQ" sz="2800" b="1" dirty="0"/>
          </a:p>
        </p:txBody>
      </p:sp>
      <p:sp>
        <p:nvSpPr>
          <p:cNvPr id="3" name="Content Placeholder 2"/>
          <p:cNvSpPr>
            <a:spLocks noGrp="1"/>
          </p:cNvSpPr>
          <p:nvPr>
            <p:ph idx="1"/>
          </p:nvPr>
        </p:nvSpPr>
        <p:spPr>
          <a:xfrm>
            <a:off x="457200" y="1196752"/>
            <a:ext cx="8435280" cy="4929411"/>
          </a:xfrm>
        </p:spPr>
        <p:txBody>
          <a:bodyPr>
            <a:normAutofit fontScale="92500" lnSpcReduction="20000"/>
          </a:bodyPr>
          <a:lstStyle/>
          <a:p>
            <a:pPr algn="just" rtl="0"/>
            <a:r>
              <a:rPr lang="en-US" dirty="0" smtClean="0"/>
              <a:t>Sally, talks about the aristocratic class as snoop that causes the damage of the British society.</a:t>
            </a:r>
          </a:p>
          <a:p>
            <a:pPr algn="just" rtl="0"/>
            <a:r>
              <a:rPr lang="en-US" dirty="0" smtClean="0"/>
              <a:t>The novel deals with the psychological and mental illness and their influences upon people after war. For example, talking to a dead man.</a:t>
            </a:r>
          </a:p>
          <a:p>
            <a:pPr algn="just" rtl="0"/>
            <a:r>
              <a:rPr lang="en-US" dirty="0" smtClean="0"/>
              <a:t>Events after war cannot bring happiness. Expressions such as killing a self, crying, illness, shell shock, lacking sense of proposition. The feeling of committing crime, escape from reality,. The feeling that human nature is condemned to death. Death is the an ultimate reality that human should not avoid , depression, suicidal death. </a:t>
            </a: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2160</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Virginia Woolf</vt:lpstr>
      <vt:lpstr>Virginia Woolf</vt:lpstr>
      <vt:lpstr>Virginia Woolf</vt:lpstr>
      <vt:lpstr>Virginia Woolf</vt:lpstr>
      <vt:lpstr>Virginia Woolf</vt:lpstr>
      <vt:lpstr>Virginia’s Works</vt:lpstr>
      <vt:lpstr>Virginia Under Influence</vt:lpstr>
      <vt:lpstr>Mrs. Dalloway</vt:lpstr>
      <vt:lpstr>Mrs. Dalloway</vt:lpstr>
      <vt:lpstr>Mrs. Dalloway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Virginia Woolf</dc:title>
  <dc:creator>al.nfoth</dc:creator>
  <cp:lastModifiedBy>al.nfoth</cp:lastModifiedBy>
  <cp:revision>13</cp:revision>
  <dcterms:created xsi:type="dcterms:W3CDTF">2018-02-24T07:34:27Z</dcterms:created>
  <dcterms:modified xsi:type="dcterms:W3CDTF">2018-02-24T09:40:29Z</dcterms:modified>
</cp:coreProperties>
</file>